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4" r:id="rId6"/>
    <p:sldId id="260" r:id="rId7"/>
    <p:sldId id="265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696" autoAdjust="0"/>
  </p:normalViewPr>
  <p:slideViewPr>
    <p:cSldViewPr>
      <p:cViewPr varScale="1">
        <p:scale>
          <a:sx n="74" d="100"/>
          <a:sy n="74" d="100"/>
        </p:scale>
        <p:origin x="-112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B9073-8342-45DB-B012-DAABF6532E0A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9BA4C-85B3-4676-8270-A3F087032D7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1643050"/>
            <a:ext cx="7908048" cy="2928950"/>
          </a:xfrm>
        </p:spPr>
        <p:txBody>
          <a:bodyPr>
            <a:normAutofit fontScale="92500"/>
          </a:bodyPr>
          <a:lstStyle/>
          <a:p>
            <a:pPr algn="l"/>
            <a:r>
              <a:rPr lang="ru-RU" sz="4400" dirty="0" smtClean="0"/>
              <a:t>Тема урока: </a:t>
            </a:r>
            <a:endParaRPr lang="ru-RU" sz="4400" dirty="0" smtClean="0"/>
          </a:p>
          <a:p>
            <a:pPr algn="l"/>
            <a:r>
              <a:rPr lang="ru-RU" sz="4400" dirty="0" smtClean="0"/>
              <a:t>Споры </a:t>
            </a:r>
            <a:r>
              <a:rPr lang="ru-RU" sz="4400" dirty="0" smtClean="0"/>
              <a:t>о романтизме и реализме романа. </a:t>
            </a:r>
            <a:endParaRPr lang="ru-RU" sz="4400" dirty="0" smtClean="0"/>
          </a:p>
          <a:p>
            <a:pPr algn="l"/>
            <a:r>
              <a:rPr lang="ru-RU" sz="4400" dirty="0" smtClean="0"/>
              <a:t>Роман </a:t>
            </a:r>
            <a:r>
              <a:rPr lang="ru-RU" sz="4400" dirty="0" smtClean="0"/>
              <a:t>в оценке В. Г. Белинского</a:t>
            </a: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3" name="Содержимое 42"/>
          <p:cNvSpPr>
            <a:spLocks noGrp="1"/>
          </p:cNvSpPr>
          <p:nvPr>
            <p:ph idx="1"/>
          </p:nvPr>
        </p:nvSpPr>
        <p:spPr>
          <a:xfrm>
            <a:off x="142844" y="214290"/>
            <a:ext cx="9144000" cy="452628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«</a:t>
            </a:r>
            <a:r>
              <a:rPr lang="ru-RU" dirty="0" smtClean="0"/>
              <a:t>В том романе … есть </a:t>
            </a:r>
            <a:r>
              <a:rPr lang="ru-RU" dirty="0" smtClean="0"/>
              <a:t>что-то неразгаданное</a:t>
            </a:r>
            <a:r>
              <a:rPr lang="ru-RU" dirty="0" smtClean="0"/>
              <a:t>»</a:t>
            </a:r>
          </a:p>
          <a:p>
            <a:pPr>
              <a:buNone/>
            </a:pPr>
            <a:r>
              <a:rPr lang="ru-RU" dirty="0" smtClean="0"/>
              <a:t>В.Г. Белинский</a:t>
            </a:r>
          </a:p>
          <a:p>
            <a:endParaRPr lang="ru-RU" dirty="0"/>
          </a:p>
        </p:txBody>
      </p:sp>
      <p:pic>
        <p:nvPicPr>
          <p:cNvPr id="44" name="Рисунок 43" descr="http://img.labirint.ru/images/comments_pic/1208/02labu5ip133009055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428736"/>
            <a:ext cx="6858048" cy="478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357982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-Черты </a:t>
            </a:r>
            <a:r>
              <a:rPr lang="ru-RU" dirty="0" smtClean="0"/>
              <a:t>какого художественного метода присущи роману М.Лермонтова «Герой нашего времени» - романтизма или реализма</a:t>
            </a:r>
            <a:r>
              <a:rPr lang="ru-RU" dirty="0" smtClean="0"/>
              <a:t>?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- </a:t>
            </a:r>
            <a:r>
              <a:rPr lang="ru-RU" dirty="0" smtClean="0"/>
              <a:t>Можно ли отметить в романе черты обоих методов</a:t>
            </a:r>
            <a:r>
              <a:rPr lang="ru-RU" dirty="0" smtClean="0"/>
              <a:t>?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Как </a:t>
            </a:r>
            <a:r>
              <a:rPr lang="ru-RU" dirty="0" smtClean="0"/>
              <a:t>переводится термин «реализм</a:t>
            </a:r>
            <a:r>
              <a:rPr lang="ru-RU" dirty="0" smtClean="0"/>
              <a:t>»?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- Что характерно для  литературного направления «романтизм»?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5400">
              <a:buNone/>
            </a:pPr>
            <a:r>
              <a:rPr lang="ru-RU" b="1" dirty="0" smtClean="0"/>
              <a:t> </a:t>
            </a:r>
            <a:r>
              <a:rPr lang="ru-RU" sz="3600" b="1" dirty="0" smtClean="0"/>
              <a:t>Реализм</a:t>
            </a:r>
            <a:r>
              <a:rPr lang="ru-RU" sz="3600" dirty="0" smtClean="0"/>
              <a:t> </a:t>
            </a:r>
            <a:r>
              <a:rPr lang="ru-RU" sz="3600" dirty="0" smtClean="0"/>
              <a:t>(от </a:t>
            </a:r>
            <a:r>
              <a:rPr lang="ru-RU" sz="3600" dirty="0" err="1" smtClean="0"/>
              <a:t>позднелат</a:t>
            </a:r>
            <a:r>
              <a:rPr lang="ru-RU" sz="3600" dirty="0" smtClean="0"/>
              <a:t>. </a:t>
            </a:r>
            <a:r>
              <a:rPr lang="ru-RU" sz="3600" i="1" dirty="0" err="1" smtClean="0"/>
              <a:t>realis</a:t>
            </a:r>
            <a:r>
              <a:rPr lang="ru-RU" sz="3600" dirty="0" smtClean="0"/>
              <a:t> – </a:t>
            </a:r>
            <a:endParaRPr lang="ru-RU" sz="3600" dirty="0" smtClean="0"/>
          </a:p>
          <a:p>
            <a:pPr indent="-25400">
              <a:buNone/>
            </a:pPr>
            <a:r>
              <a:rPr lang="ru-RU" sz="3600" dirty="0" smtClean="0"/>
              <a:t>вещественный</a:t>
            </a:r>
            <a:r>
              <a:rPr lang="ru-RU" sz="3600" dirty="0" smtClean="0"/>
              <a:t>, действительный) – </a:t>
            </a:r>
          </a:p>
          <a:p>
            <a:pPr indent="-25400">
              <a:buNone/>
            </a:pPr>
            <a:r>
              <a:rPr lang="ru-RU" sz="3600" dirty="0" smtClean="0"/>
              <a:t>направление </a:t>
            </a:r>
            <a:r>
              <a:rPr lang="ru-RU" sz="3600" dirty="0" smtClean="0"/>
              <a:t>в литературе и искусстве, </a:t>
            </a:r>
            <a:endParaRPr lang="ru-RU" sz="3600" dirty="0" smtClean="0"/>
          </a:p>
          <a:p>
            <a:pPr indent="-25400">
              <a:buNone/>
            </a:pPr>
            <a:r>
              <a:rPr lang="ru-RU" sz="3600" dirty="0" smtClean="0"/>
              <a:t>ставящее </a:t>
            </a:r>
            <a:r>
              <a:rPr lang="ru-RU" sz="3600" dirty="0" smtClean="0"/>
              <a:t>целью правдивое воспроизведение действительности в её типических чертах.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572000" y="4929198"/>
            <a:ext cx="4357718" cy="150019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85720" y="357166"/>
            <a:ext cx="3214710" cy="157163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28926" y="2643182"/>
            <a:ext cx="3286148" cy="200026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/>
              </a:rPr>
              <a:t>Реалистический </a:t>
            </a:r>
            <a:br>
              <a:rPr lang="ru-RU" sz="2000" b="1" dirty="0" smtClean="0">
                <a:solidFill>
                  <a:schemeClr val="bg1"/>
                </a:solidFill>
                <a:effectLst/>
              </a:rPr>
            </a:br>
            <a:r>
              <a:rPr lang="ru-RU" sz="2000" b="1" dirty="0" smtClean="0">
                <a:solidFill>
                  <a:schemeClr val="bg1"/>
                </a:solidFill>
                <a:effectLst/>
              </a:rPr>
              <a:t>герой</a:t>
            </a:r>
            <a:endParaRPr lang="ru-RU" sz="20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429388" y="2571744"/>
            <a:ext cx="2286016" cy="150019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85720" y="2357430"/>
            <a:ext cx="2286016" cy="150019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500430" y="357166"/>
            <a:ext cx="2286016" cy="150019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0" y="4786322"/>
            <a:ext cx="4286248" cy="150019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57158" y="857232"/>
            <a:ext cx="3214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действительность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43306" y="857232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народность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9388" y="3071810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патриотизм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34" y="2714620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гуманизм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2910" y="507207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Эмоциональная насыщенность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29256" y="5072074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Выявление неприглядных сторон жизни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9" name="Содержимое 18"/>
          <p:cNvSpPr>
            <a:spLocks noGrp="1"/>
          </p:cNvSpPr>
          <p:nvPr>
            <p:ph idx="1"/>
          </p:nvPr>
        </p:nvSpPr>
        <p:spPr>
          <a:xfrm flipV="1">
            <a:off x="6929454" y="6169330"/>
            <a:ext cx="1800180" cy="402942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5786446" y="357166"/>
            <a:ext cx="3357554" cy="150019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5857884" y="785794"/>
            <a:ext cx="3286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гражданственность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22" name="Стрелка вправо 21"/>
          <p:cNvSpPr/>
          <p:nvPr/>
        </p:nvSpPr>
        <p:spPr>
          <a:xfrm rot="8859340">
            <a:off x="2748762" y="4409914"/>
            <a:ext cx="545137" cy="2857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19006206">
            <a:off x="5638381" y="2187520"/>
            <a:ext cx="1285884" cy="2857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4429124" y="2071678"/>
            <a:ext cx="571504" cy="285752"/>
          </a:xfrm>
          <a:prstGeom prst="rightArrow">
            <a:avLst>
              <a:gd name="adj1" fmla="val 42809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3719532">
            <a:off x="2532191" y="2148702"/>
            <a:ext cx="1285884" cy="2857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rot="11025124">
            <a:off x="2509269" y="3368809"/>
            <a:ext cx="353128" cy="2857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6143636" y="3429000"/>
            <a:ext cx="285752" cy="2857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2520506">
            <a:off x="5864757" y="4409245"/>
            <a:ext cx="690751" cy="2857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Романтизм</a:t>
            </a:r>
            <a:r>
              <a:rPr lang="ru-RU" dirty="0" smtClean="0"/>
              <a:t> – художественный метод, в котором доминирующее значение имеет субъективная позиция писателя по отношению к изображаемым явлениям жизни, тяготение не столько к ее воспроизведению, сколько к «переделыванию» действительности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images.myshared.ru/6/781865/slide_9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64399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57166"/>
            <a:ext cx="8229600" cy="628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800" dirty="0" smtClean="0">
                <a:solidFill>
                  <a:srgbClr val="FFFF00"/>
                </a:solidFill>
              </a:rPr>
              <a:t>1 группа «Сторонники </a:t>
            </a:r>
            <a:r>
              <a:rPr lang="ru-RU" sz="3800" dirty="0" smtClean="0">
                <a:solidFill>
                  <a:srgbClr val="FFFF00"/>
                </a:solidFill>
              </a:rPr>
              <a:t>романтизма» </a:t>
            </a:r>
            <a:endParaRPr lang="ru-RU" sz="38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3800" dirty="0" smtClean="0">
                <a:solidFill>
                  <a:srgbClr val="FF0000"/>
                </a:solidFill>
              </a:rPr>
              <a:t>2 группа «Сторонники </a:t>
            </a:r>
            <a:r>
              <a:rPr lang="ru-RU" sz="3800" dirty="0" smtClean="0">
                <a:solidFill>
                  <a:srgbClr val="FF0000"/>
                </a:solidFill>
              </a:rPr>
              <a:t>реализма»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Задание на группу</a:t>
            </a:r>
            <a:r>
              <a:rPr lang="ru-RU" dirty="0" smtClean="0"/>
              <a:t>: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 1. Прочитать </a:t>
            </a:r>
            <a:r>
              <a:rPr lang="ru-RU" dirty="0" smtClean="0"/>
              <a:t>текст.</a:t>
            </a:r>
          </a:p>
          <a:p>
            <a:pPr lvl="0">
              <a:buNone/>
            </a:pPr>
            <a:r>
              <a:rPr lang="ru-RU" dirty="0" smtClean="0"/>
              <a:t>2. Выделить </a:t>
            </a:r>
            <a:r>
              <a:rPr lang="ru-RU" dirty="0" smtClean="0"/>
              <a:t>основные моменты, ключевые слова.</a:t>
            </a:r>
          </a:p>
          <a:p>
            <a:pPr lvl="0">
              <a:buNone/>
            </a:pPr>
            <a:r>
              <a:rPr lang="ru-RU" dirty="0" smtClean="0"/>
              <a:t>3. Заполнить </a:t>
            </a:r>
            <a:r>
              <a:rPr lang="ru-RU" dirty="0" smtClean="0"/>
              <a:t>таблицу (каждая группа по своему методу</a:t>
            </a:r>
            <a:r>
              <a:rPr lang="ru-RU" dirty="0" smtClean="0"/>
              <a:t>)</a:t>
            </a:r>
          </a:p>
          <a:p>
            <a:pPr lvl="0"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14414" y="5286388"/>
          <a:ext cx="7096132" cy="1234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8132"/>
                <a:gridCol w="3048000"/>
              </a:tblGrid>
              <a:tr h="8411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/>
                        <a:t>Черты романтизма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Черты реализма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9361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Вывод:</a:t>
            </a:r>
          </a:p>
          <a:p>
            <a:pPr indent="-25400">
              <a:buNone/>
            </a:pPr>
            <a:r>
              <a:rPr lang="ru-RU" dirty="0" smtClean="0">
                <a:solidFill>
                  <a:srgbClr val="FF0000"/>
                </a:solidFill>
              </a:rPr>
              <a:t>В </a:t>
            </a:r>
            <a:r>
              <a:rPr lang="ru-RU" dirty="0" smtClean="0">
                <a:solidFill>
                  <a:srgbClr val="FF0000"/>
                </a:solidFill>
              </a:rPr>
              <a:t>романе «Герой нашего времени» сочетаются черты двух методов: реализма и романтизма. Проблематика романа повлияла на художественную систему Лермонтова, который пришел к реалистическому принципу изображения жизни. В творчестве Лермонтова отражается взаимное обогащение двух методов.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Домашнее задание:</a:t>
            </a:r>
          </a:p>
          <a:p>
            <a:pPr lvl="0">
              <a:buNone/>
            </a:pPr>
            <a:r>
              <a:rPr lang="ru-RU" dirty="0" smtClean="0"/>
              <a:t>1. Изучить </a:t>
            </a:r>
            <a:r>
              <a:rPr lang="ru-RU" dirty="0" smtClean="0"/>
              <a:t>критические статьи</a:t>
            </a:r>
          </a:p>
          <a:p>
            <a:pPr>
              <a:buNone/>
            </a:pPr>
            <a:r>
              <a:rPr lang="ru-RU" dirty="0" smtClean="0"/>
              <a:t>- В.С.Соловьева Лермонтов;</a:t>
            </a:r>
          </a:p>
          <a:p>
            <a:pPr>
              <a:buNone/>
            </a:pPr>
            <a:r>
              <a:rPr lang="ru-RU" dirty="0" smtClean="0"/>
              <a:t>- Н.Г. </a:t>
            </a:r>
            <a:r>
              <a:rPr lang="ru-RU" dirty="0" err="1" smtClean="0"/>
              <a:t>Долининой</a:t>
            </a:r>
            <a:r>
              <a:rPr lang="ru-RU" dirty="0" smtClean="0"/>
              <a:t> Печорин и наше время</a:t>
            </a:r>
          </a:p>
          <a:p>
            <a:pPr>
              <a:buNone/>
            </a:pPr>
            <a:r>
              <a:rPr lang="ru-RU" dirty="0" smtClean="0"/>
              <a:t>- В.И. Коровина Творческий путь М..Лермонтова</a:t>
            </a:r>
          </a:p>
          <a:p>
            <a:pPr>
              <a:buNone/>
            </a:pPr>
            <a:r>
              <a:rPr lang="ru-RU" dirty="0" smtClean="0"/>
              <a:t>- Э. </a:t>
            </a:r>
            <a:r>
              <a:rPr lang="ru-RU" dirty="0" err="1" smtClean="0"/>
              <a:t>Гернштейна</a:t>
            </a:r>
            <a:r>
              <a:rPr lang="ru-RU" dirty="0" smtClean="0"/>
              <a:t> «Герой нашего времени»</a:t>
            </a:r>
          </a:p>
          <a:p>
            <a:pPr>
              <a:buNone/>
            </a:pPr>
            <a:r>
              <a:rPr lang="ru-RU" dirty="0" smtClean="0"/>
              <a:t>2. Выписать высказывания об образе Печорина.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42</TotalTime>
  <Words>282</Words>
  <PresentationFormat>Экран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Литейная</vt:lpstr>
      <vt:lpstr>Слайд 1</vt:lpstr>
      <vt:lpstr> </vt:lpstr>
      <vt:lpstr>Слайд 3</vt:lpstr>
      <vt:lpstr>Слайд 4</vt:lpstr>
      <vt:lpstr>Реалистический  герой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6</cp:revision>
  <dcterms:created xsi:type="dcterms:W3CDTF">2017-02-05T05:23:47Z</dcterms:created>
  <dcterms:modified xsi:type="dcterms:W3CDTF">2017-02-05T06:17:07Z</dcterms:modified>
</cp:coreProperties>
</file>